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67" r:id="rId6"/>
    <p:sldId id="259" r:id="rId7"/>
    <p:sldId id="260" r:id="rId8"/>
    <p:sldId id="261" r:id="rId9"/>
    <p:sldId id="268" r:id="rId10"/>
    <p:sldId id="263" r:id="rId11"/>
    <p:sldId id="262" r:id="rId12"/>
    <p:sldId id="264" r:id="rId13"/>
    <p:sldId id="273" r:id="rId14"/>
    <p:sldId id="272" r:id="rId15"/>
  </p:sldIdLst>
  <p:sldSz cx="9144000" cy="6858000" type="screen4x3"/>
  <p:notesSz cx="6858000" cy="9144000"/>
  <p:defaultTextStyle>
    <a:defPPr>
      <a:defRPr lang="it-IT"/>
    </a:defPPr>
    <a:lvl1pPr marL="0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77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16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55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92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32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71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08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AF0"/>
    <a:srgbClr val="D79C77"/>
    <a:srgbClr val="E9C9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B121-CA86-4CBF-8BB2-F960A62FA55E}" type="datetimeFigureOut">
              <a:rPr lang="it-IT" smtClean="0"/>
              <a:t>08/11/2024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4CD8-E281-4435-9ECC-5BADAE1AE7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6496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B121-CA86-4CBF-8BB2-F960A62FA55E}" type="datetimeFigureOut">
              <a:rPr lang="it-IT" smtClean="0"/>
              <a:t>08/11/2024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4CD8-E281-4435-9ECC-5BADAE1AE7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444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B121-CA86-4CBF-8BB2-F960A62FA55E}" type="datetimeFigureOut">
              <a:rPr lang="it-IT" smtClean="0"/>
              <a:t>08/11/2024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4CD8-E281-4435-9ECC-5BADAE1AE7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349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C87700F-C3F1-43F6-AACD-4A818309E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19704F7C-7481-45E3-8BA2-F57FA3ED9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39" indent="0" algn="ctr">
              <a:buNone/>
              <a:defRPr sz="2000"/>
            </a:lvl2pPr>
            <a:lvl3pPr marL="914077" indent="0" algn="ctr">
              <a:buNone/>
              <a:defRPr sz="1800"/>
            </a:lvl3pPr>
            <a:lvl4pPr marL="1371116" indent="0" algn="ctr">
              <a:buNone/>
              <a:defRPr sz="1600"/>
            </a:lvl4pPr>
            <a:lvl5pPr marL="1828155" indent="0" algn="ctr">
              <a:buNone/>
              <a:defRPr sz="1600"/>
            </a:lvl5pPr>
            <a:lvl6pPr marL="2285192" indent="0" algn="ctr">
              <a:buNone/>
              <a:defRPr sz="1600"/>
            </a:lvl6pPr>
            <a:lvl7pPr marL="2742232" indent="0" algn="ctr">
              <a:buNone/>
              <a:defRPr sz="1600"/>
            </a:lvl7pPr>
            <a:lvl8pPr marL="3199271" indent="0" algn="ctr">
              <a:buNone/>
              <a:defRPr sz="1600"/>
            </a:lvl8pPr>
            <a:lvl9pPr marL="3656308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7C04CA2-944F-4421-AFE4-4DBD91B3F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37FB-3015-4257-AD73-2869BED7D58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3222847-2640-4A29-A648-6302D26D8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65A81AB-06F5-4727-AEDA-16EBA9B72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E3C7-D2AB-417C-A6DA-22ABC105C05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486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F47E9D5-1627-4675-A23B-32E774A20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8D44155-5E6F-46A3-9DB5-7A606A504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FE41482-4029-4E6D-A3AB-CBB77CDC3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37FB-3015-4257-AD73-2869BED7D58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32AA48C-DFB4-4D6C-8FB1-71496120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6171571-1595-4F76-BEB7-E31501907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E3C7-D2AB-417C-A6DA-22ABC105C05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77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C681D80-BE36-45FA-B60C-921D31C8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093129D-3131-4C71-9468-846252C26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0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2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7F0894C-8243-491F-9AEA-AF271DA4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37FB-3015-4257-AD73-2869BED7D58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A80EE56-9065-4BE8-97E0-1C4E62424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40BF536-CC41-49FF-B0DD-ABA22B2B1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E3C7-D2AB-417C-A6DA-22ABC105C05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88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C828799-9909-48CF-8D38-8BB9B4862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44ECDAA-F2EF-40C0-871C-86175CB3A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70AC0EAA-8054-41FF-B8E2-02B34432A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579CBD88-E7D0-485B-841F-AA906B4CA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37FB-3015-4257-AD73-2869BED7D58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DF6FAA9-B439-4F5E-B57F-E48BE9AD5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4316EC03-7387-41ED-B35B-FD6E0C523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E3C7-D2AB-417C-A6DA-22ABC105C05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00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3A06D0F-69F9-44DA-8DFF-82AD9285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07533E0E-DC3F-491E-9242-54C404783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0B2AF58B-BACE-4B72-AF32-AD1FBE6F2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F91DD2E7-40BF-4212-9539-B05EBC651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C8401ABA-A711-4E5D-A91A-95685CA3B6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6C54CFAD-6C54-46F2-8F35-684FF870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37FB-3015-4257-AD73-2869BED7D58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F5C16BD-DA87-4013-88EB-D79C4FDDC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40E5032F-65C3-4C4B-8C5A-5FDC80D92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E3C7-D2AB-417C-A6DA-22ABC105C05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10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DD31468-CE86-4E67-8146-E0776CC01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FDD52253-6380-4707-B9AC-168D3794D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37FB-3015-4257-AD73-2869BED7D58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84681574-C6A2-44B3-99BC-B68CA99A5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77CCBE17-1814-48D4-86D1-73AECA1BA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E3C7-D2AB-417C-A6DA-22ABC105C05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78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5E84401F-9EED-4490-9100-4DD00CC53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37FB-3015-4257-AD73-2869BED7D58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9717F951-D96A-4717-AF3E-953BA112E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853CFFBB-C0E4-4BD4-83C2-B6C29499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E3C7-D2AB-417C-A6DA-22ABC105C05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52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79522FF-168E-40BD-BB18-3715B3540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C6BB522-5FBB-4D66-9083-18A1271A9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9CF32FD-0AF0-4453-8234-D2BD721AF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39" indent="0">
              <a:buNone/>
              <a:defRPr sz="1400"/>
            </a:lvl2pPr>
            <a:lvl3pPr marL="914077" indent="0">
              <a:buNone/>
              <a:defRPr sz="1200"/>
            </a:lvl3pPr>
            <a:lvl4pPr marL="1371116" indent="0">
              <a:buNone/>
              <a:defRPr sz="1000"/>
            </a:lvl4pPr>
            <a:lvl5pPr marL="1828155" indent="0">
              <a:buNone/>
              <a:defRPr sz="1000"/>
            </a:lvl5pPr>
            <a:lvl6pPr marL="2285192" indent="0">
              <a:buNone/>
              <a:defRPr sz="1000"/>
            </a:lvl6pPr>
            <a:lvl7pPr marL="2742232" indent="0">
              <a:buNone/>
              <a:defRPr sz="1000"/>
            </a:lvl7pPr>
            <a:lvl8pPr marL="3199271" indent="0">
              <a:buNone/>
              <a:defRPr sz="1000"/>
            </a:lvl8pPr>
            <a:lvl9pPr marL="3656308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FAF6F654-DC2D-47AB-95BC-48CBBF80B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37FB-3015-4257-AD73-2869BED7D58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E8F25D8-11DC-48FC-8F09-B49B789EC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C73FA0DF-5DFB-4AE7-B83D-8019C0318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E3C7-D2AB-417C-A6DA-22ABC105C05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6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B121-CA86-4CBF-8BB2-F960A62FA55E}" type="datetimeFigureOut">
              <a:rPr lang="it-IT" smtClean="0"/>
              <a:t>08/11/2024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4CD8-E281-4435-9ECC-5BADAE1AE7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5344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4453D85-F381-42BA-9026-AC554CBF7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0D5E6914-9A6B-4297-A1E6-6174B3800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7" indent="0">
              <a:buNone/>
              <a:defRPr sz="2400"/>
            </a:lvl3pPr>
            <a:lvl4pPr marL="1371116" indent="0">
              <a:buNone/>
              <a:defRPr sz="2000"/>
            </a:lvl4pPr>
            <a:lvl5pPr marL="1828155" indent="0">
              <a:buNone/>
              <a:defRPr sz="2000"/>
            </a:lvl5pPr>
            <a:lvl6pPr marL="2285192" indent="0">
              <a:buNone/>
              <a:defRPr sz="2000"/>
            </a:lvl6pPr>
            <a:lvl7pPr marL="2742232" indent="0">
              <a:buNone/>
              <a:defRPr sz="2000"/>
            </a:lvl7pPr>
            <a:lvl8pPr marL="3199271" indent="0">
              <a:buNone/>
              <a:defRPr sz="2000"/>
            </a:lvl8pPr>
            <a:lvl9pPr marL="3656308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0EF92427-BFA1-4585-A876-A5AE2F1C8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39" indent="0">
              <a:buNone/>
              <a:defRPr sz="1400"/>
            </a:lvl2pPr>
            <a:lvl3pPr marL="914077" indent="0">
              <a:buNone/>
              <a:defRPr sz="1200"/>
            </a:lvl3pPr>
            <a:lvl4pPr marL="1371116" indent="0">
              <a:buNone/>
              <a:defRPr sz="1000"/>
            </a:lvl4pPr>
            <a:lvl5pPr marL="1828155" indent="0">
              <a:buNone/>
              <a:defRPr sz="1000"/>
            </a:lvl5pPr>
            <a:lvl6pPr marL="2285192" indent="0">
              <a:buNone/>
              <a:defRPr sz="1000"/>
            </a:lvl6pPr>
            <a:lvl7pPr marL="2742232" indent="0">
              <a:buNone/>
              <a:defRPr sz="1000"/>
            </a:lvl7pPr>
            <a:lvl8pPr marL="3199271" indent="0">
              <a:buNone/>
              <a:defRPr sz="1000"/>
            </a:lvl8pPr>
            <a:lvl9pPr marL="3656308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67290521-6383-4BC3-A284-8FFADE53F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37FB-3015-4257-AD73-2869BED7D58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BC37C2B5-A29D-43F2-8C64-8835EE06C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6113BE09-F207-4447-A574-BAD4A11C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E3C7-D2AB-417C-A6DA-22ABC105C05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009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6DAF30F-D77F-4D83-8953-BFA8931C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1DDFE8D3-A05B-4D8E-B90C-C8CAA3912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CC16875-BDC2-4FC2-A662-FD544BDF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37FB-3015-4257-AD73-2869BED7D58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C5F77DC-924D-4729-A17D-411AF2049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4243FD5-7984-4B8B-80A2-B1FA4324B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E3C7-D2AB-417C-A6DA-22ABC105C05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19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15D2DCBD-77E2-46BF-A20E-BAC4045B13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355ADD02-FCFF-4A02-AA6D-E9D88912F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ED26434-3EB2-4856-8062-FC8782839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37FB-3015-4257-AD73-2869BED7D58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C89499D-5A0A-4D23-B8EF-3957BC680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1C7AEE7-5E4D-4814-BDF1-C3FE1192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E3C7-D2AB-417C-A6DA-22ABC105C05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78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122363"/>
            <a:ext cx="7772400" cy="2387600"/>
          </a:xfrm>
        </p:spPr>
        <p:txBody>
          <a:bodyPr anchor="b"/>
          <a:lstStyle>
            <a:lvl1pPr algn="ctr">
              <a:defRPr sz="58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40"/>
            <a:ext cx="6858000" cy="1655762"/>
          </a:xfrm>
        </p:spPr>
        <p:txBody>
          <a:bodyPr/>
          <a:lstStyle>
            <a:lvl1pPr marL="0" indent="0" algn="ctr">
              <a:buNone/>
              <a:defRPr sz="2300"/>
            </a:lvl1pPr>
            <a:lvl2pPr marL="441731" indent="0" algn="ctr">
              <a:buNone/>
              <a:defRPr sz="1900"/>
            </a:lvl2pPr>
            <a:lvl3pPr marL="883462" indent="0" algn="ctr">
              <a:buNone/>
              <a:defRPr sz="1700"/>
            </a:lvl3pPr>
            <a:lvl4pPr marL="1325193" indent="0" algn="ctr">
              <a:buNone/>
              <a:defRPr sz="1500"/>
            </a:lvl4pPr>
            <a:lvl5pPr marL="1766924" indent="0" algn="ctr">
              <a:buNone/>
              <a:defRPr sz="1500"/>
            </a:lvl5pPr>
            <a:lvl6pPr marL="2208656" indent="0" algn="ctr">
              <a:buNone/>
              <a:defRPr sz="1500"/>
            </a:lvl6pPr>
            <a:lvl7pPr marL="2650386" indent="0" algn="ctr">
              <a:buNone/>
              <a:defRPr sz="1500"/>
            </a:lvl7pPr>
            <a:lvl8pPr marL="3092118" indent="0" algn="ctr">
              <a:buNone/>
              <a:defRPr sz="1500"/>
            </a:lvl8pPr>
            <a:lvl9pPr marL="3533848" indent="0" algn="ctr">
              <a:buNone/>
              <a:defRPr sz="15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7804D-D052-42E1-8882-47F13757326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19483-CA36-4592-B818-1FC6131E02A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54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AED16-821C-411D-A69E-C2BCBD1943F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88690-3D8A-4E6D-9E8A-5199BE06FCB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06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8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/>
                </a:solidFill>
              </a:defRPr>
            </a:lvl1pPr>
            <a:lvl2pPr marL="4417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8346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519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669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086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6503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921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533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F4279-C27E-498E-B2D6-B3BEBD20C62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17409-1718-49EF-8177-49F5E57F9C2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24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1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1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C9457-E86B-4B32-86A8-1F7AA1558C85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7CE4B-B62B-44F5-AC5B-A659047B364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48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681163"/>
            <a:ext cx="3868339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1731" indent="0">
              <a:buNone/>
              <a:defRPr sz="1900" b="1"/>
            </a:lvl2pPr>
            <a:lvl3pPr marL="883462" indent="0">
              <a:buNone/>
              <a:defRPr sz="1700" b="1"/>
            </a:lvl3pPr>
            <a:lvl4pPr marL="1325193" indent="0">
              <a:buNone/>
              <a:defRPr sz="1500" b="1"/>
            </a:lvl4pPr>
            <a:lvl5pPr marL="1766924" indent="0">
              <a:buNone/>
              <a:defRPr sz="1500" b="1"/>
            </a:lvl5pPr>
            <a:lvl6pPr marL="2208656" indent="0">
              <a:buNone/>
              <a:defRPr sz="1500" b="1"/>
            </a:lvl6pPr>
            <a:lvl7pPr marL="2650386" indent="0">
              <a:buNone/>
              <a:defRPr sz="1500" b="1"/>
            </a:lvl7pPr>
            <a:lvl8pPr marL="3092118" indent="0">
              <a:buNone/>
              <a:defRPr sz="1500" b="1"/>
            </a:lvl8pPr>
            <a:lvl9pPr marL="3533848" indent="0">
              <a:buNone/>
              <a:defRPr sz="15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39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1731" indent="0">
              <a:buNone/>
              <a:defRPr sz="1900" b="1"/>
            </a:lvl2pPr>
            <a:lvl3pPr marL="883462" indent="0">
              <a:buNone/>
              <a:defRPr sz="1700" b="1"/>
            </a:lvl3pPr>
            <a:lvl4pPr marL="1325193" indent="0">
              <a:buNone/>
              <a:defRPr sz="1500" b="1"/>
            </a:lvl4pPr>
            <a:lvl5pPr marL="1766924" indent="0">
              <a:buNone/>
              <a:defRPr sz="1500" b="1"/>
            </a:lvl5pPr>
            <a:lvl6pPr marL="2208656" indent="0">
              <a:buNone/>
              <a:defRPr sz="1500" b="1"/>
            </a:lvl6pPr>
            <a:lvl7pPr marL="2650386" indent="0">
              <a:buNone/>
              <a:defRPr sz="1500" b="1"/>
            </a:lvl7pPr>
            <a:lvl8pPr marL="3092118" indent="0">
              <a:buNone/>
              <a:defRPr sz="1500" b="1"/>
            </a:lvl8pPr>
            <a:lvl9pPr marL="3533848" indent="0">
              <a:buNone/>
              <a:defRPr sz="15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158A1-DB5D-4FB5-AB94-DF907D6118E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E6B64-6324-42D6-9F7F-275E6396C69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93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52EAD-3FA8-49AB-A652-18ABCD95CDB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6CC19-355E-4D16-BD00-EDCB661AC09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961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BAA6D-51AC-4F98-A38B-3BACE4A2CBC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D98AD-17F1-492D-8A55-EF07A272441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6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B121-CA86-4CBF-8BB2-F960A62FA55E}" type="datetimeFigureOut">
              <a:rPr lang="it-IT" smtClean="0"/>
              <a:t>08/11/2024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4CD8-E281-4435-9ECC-5BADAE1AE7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9751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41731" indent="0">
              <a:buNone/>
              <a:defRPr sz="1400"/>
            </a:lvl2pPr>
            <a:lvl3pPr marL="883462" indent="0">
              <a:buNone/>
              <a:defRPr sz="1200"/>
            </a:lvl3pPr>
            <a:lvl4pPr marL="1325193" indent="0">
              <a:buNone/>
              <a:defRPr sz="1000"/>
            </a:lvl4pPr>
            <a:lvl5pPr marL="1766924" indent="0">
              <a:buNone/>
              <a:defRPr sz="1000"/>
            </a:lvl5pPr>
            <a:lvl6pPr marL="2208656" indent="0">
              <a:buNone/>
              <a:defRPr sz="1000"/>
            </a:lvl6pPr>
            <a:lvl7pPr marL="2650386" indent="0">
              <a:buNone/>
              <a:defRPr sz="1000"/>
            </a:lvl7pPr>
            <a:lvl8pPr marL="3092118" indent="0">
              <a:buNone/>
              <a:defRPr sz="1000"/>
            </a:lvl8pPr>
            <a:lvl9pPr marL="3533848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52839-F23A-40B1-A1DF-27D0CF09BD0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FD430-56F9-47C9-A288-53632D454B2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8495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41731" indent="0">
              <a:buNone/>
              <a:defRPr sz="2700"/>
            </a:lvl2pPr>
            <a:lvl3pPr marL="883462" indent="0">
              <a:buNone/>
              <a:defRPr sz="2300"/>
            </a:lvl3pPr>
            <a:lvl4pPr marL="1325193" indent="0">
              <a:buNone/>
              <a:defRPr sz="1900"/>
            </a:lvl4pPr>
            <a:lvl5pPr marL="1766924" indent="0">
              <a:buNone/>
              <a:defRPr sz="1900"/>
            </a:lvl5pPr>
            <a:lvl6pPr marL="2208656" indent="0">
              <a:buNone/>
              <a:defRPr sz="1900"/>
            </a:lvl6pPr>
            <a:lvl7pPr marL="2650386" indent="0">
              <a:buNone/>
              <a:defRPr sz="1900"/>
            </a:lvl7pPr>
            <a:lvl8pPr marL="3092118" indent="0">
              <a:buNone/>
              <a:defRPr sz="1900"/>
            </a:lvl8pPr>
            <a:lvl9pPr marL="3533848" indent="0">
              <a:buNone/>
              <a:defRPr sz="1900"/>
            </a:lvl9pPr>
          </a:lstStyle>
          <a:p>
            <a:pPr lvl="0"/>
            <a:r>
              <a:rPr lang="it-IT" noProof="0"/>
              <a:t>Trascinare l'immagine su un segnaposto o fare clic sull'icona per aggiungerla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41731" indent="0">
              <a:buNone/>
              <a:defRPr sz="1400"/>
            </a:lvl2pPr>
            <a:lvl3pPr marL="883462" indent="0">
              <a:buNone/>
              <a:defRPr sz="1200"/>
            </a:lvl3pPr>
            <a:lvl4pPr marL="1325193" indent="0">
              <a:buNone/>
              <a:defRPr sz="1000"/>
            </a:lvl4pPr>
            <a:lvl5pPr marL="1766924" indent="0">
              <a:buNone/>
              <a:defRPr sz="1000"/>
            </a:lvl5pPr>
            <a:lvl6pPr marL="2208656" indent="0">
              <a:buNone/>
              <a:defRPr sz="1000"/>
            </a:lvl6pPr>
            <a:lvl7pPr marL="2650386" indent="0">
              <a:buNone/>
              <a:defRPr sz="1000"/>
            </a:lvl7pPr>
            <a:lvl8pPr marL="3092118" indent="0">
              <a:buNone/>
              <a:defRPr sz="1000"/>
            </a:lvl8pPr>
            <a:lvl9pPr marL="3533848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B03BC-A994-4FF1-ACF7-31389FEE389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777A6-E976-48F4-842E-E6F766405FF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785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D7EAB-5A30-4B3F-B739-AD5FF5059B9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46E32-6490-464B-B1F9-E50D8DDF42F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789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7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7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FA1CA-823A-481A-A7AA-7310FAB19D3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927D5-8C7D-4547-B3B2-E7F62224017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7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B121-CA86-4CBF-8BB2-F960A62FA55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4CD8-E281-4435-9ECC-5BADAE1AE7A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68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B121-CA86-4CBF-8BB2-F960A62FA55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4CD8-E281-4435-9ECC-5BADAE1AE7A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331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B121-CA86-4CBF-8BB2-F960A62FA55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4CD8-E281-4435-9ECC-5BADAE1AE7A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700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B121-CA86-4CBF-8BB2-F960A62FA55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4CD8-E281-4435-9ECC-5BADAE1AE7A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206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B121-CA86-4CBF-8BB2-F960A62FA55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4CD8-E281-4435-9ECC-5BADAE1AE7A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785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B121-CA86-4CBF-8BB2-F960A62FA55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4CD8-E281-4435-9ECC-5BADAE1AE7A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4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B121-CA86-4CBF-8BB2-F960A62FA55E}" type="datetimeFigureOut">
              <a:rPr lang="it-IT" smtClean="0"/>
              <a:t>08/11/2024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4CD8-E281-4435-9ECC-5BADAE1AE7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809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B121-CA86-4CBF-8BB2-F960A62FA55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4CD8-E281-4435-9ECC-5BADAE1AE7A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025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B121-CA86-4CBF-8BB2-F960A62FA55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4CD8-E281-4435-9ECC-5BADAE1AE7A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1459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7" indent="0">
              <a:buNone/>
              <a:defRPr sz="2400"/>
            </a:lvl3pPr>
            <a:lvl4pPr marL="1371116" indent="0">
              <a:buNone/>
              <a:defRPr sz="2000"/>
            </a:lvl4pPr>
            <a:lvl5pPr marL="1828155" indent="0">
              <a:buNone/>
              <a:defRPr sz="2000"/>
            </a:lvl5pPr>
            <a:lvl6pPr marL="2285192" indent="0">
              <a:buNone/>
              <a:defRPr sz="2000"/>
            </a:lvl6pPr>
            <a:lvl7pPr marL="2742232" indent="0">
              <a:buNone/>
              <a:defRPr sz="2000"/>
            </a:lvl7pPr>
            <a:lvl8pPr marL="3199271" indent="0">
              <a:buNone/>
              <a:defRPr sz="2000"/>
            </a:lvl8pPr>
            <a:lvl9pPr marL="3656308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B121-CA86-4CBF-8BB2-F960A62FA55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4CD8-E281-4435-9ECC-5BADAE1AE7A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9317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B121-CA86-4CBF-8BB2-F960A62FA55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4CD8-E281-4435-9ECC-5BADAE1AE7A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064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B121-CA86-4CBF-8BB2-F960A62FA55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4CD8-E281-4435-9ECC-5BADAE1AE7A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7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B121-CA86-4CBF-8BB2-F960A62FA55E}" type="datetimeFigureOut">
              <a:rPr lang="it-IT" smtClean="0"/>
              <a:t>08/11/2024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4CD8-E281-4435-9ECC-5BADAE1AE7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43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B121-CA86-4CBF-8BB2-F960A62FA55E}" type="datetimeFigureOut">
              <a:rPr lang="it-IT" smtClean="0"/>
              <a:t>08/11/2024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4CD8-E281-4435-9ECC-5BADAE1AE7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711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B121-CA86-4CBF-8BB2-F960A62FA55E}" type="datetimeFigureOut">
              <a:rPr lang="it-IT" smtClean="0"/>
              <a:t>08/11/2024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4CD8-E281-4435-9ECC-5BADAE1AE7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769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B121-CA86-4CBF-8BB2-F960A62FA55E}" type="datetimeFigureOut">
              <a:rPr lang="it-IT" smtClean="0"/>
              <a:t>08/11/2024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4CD8-E281-4435-9ECC-5BADAE1AE7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2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7" indent="0">
              <a:buNone/>
              <a:defRPr sz="2400"/>
            </a:lvl3pPr>
            <a:lvl4pPr marL="1371116" indent="0">
              <a:buNone/>
              <a:defRPr sz="2000"/>
            </a:lvl4pPr>
            <a:lvl5pPr marL="1828155" indent="0">
              <a:buNone/>
              <a:defRPr sz="2000"/>
            </a:lvl5pPr>
            <a:lvl6pPr marL="2285192" indent="0">
              <a:buNone/>
              <a:defRPr sz="2000"/>
            </a:lvl6pPr>
            <a:lvl7pPr marL="2742232" indent="0">
              <a:buNone/>
              <a:defRPr sz="2000"/>
            </a:lvl7pPr>
            <a:lvl8pPr marL="3199271" indent="0">
              <a:buNone/>
              <a:defRPr sz="2000"/>
            </a:lvl8pPr>
            <a:lvl9pPr marL="3656308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B121-CA86-4CBF-8BB2-F960A62FA55E}" type="datetimeFigureOut">
              <a:rPr lang="it-IT" smtClean="0"/>
              <a:t>08/11/2024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74CD8-E281-4435-9ECC-5BADAE1AE7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946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08" tIns="45704" rIns="91408" bIns="45704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08" tIns="45704" rIns="91408" bIns="45704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3B121-CA86-4CBF-8BB2-F960A62FA55E}" type="datetimeFigureOut">
              <a:rPr lang="it-IT" smtClean="0"/>
              <a:t>08/11/2024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74CD8-E281-4435-9ECC-5BADAE1AE7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20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0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defTabSz="9140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7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5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4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3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0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0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9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71199ECE-E943-4A93-B138-0E971AB46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08" tIns="45704" rIns="91408" bIns="45704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EB78534-DE89-4A30-867D-F024A7390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08" tIns="45704" rIns="91408" bIns="45704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A59C155-4885-45C2-853F-1CADC5528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737FB-3015-4257-AD73-2869BED7D58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C0B8633-2761-4EC5-8BC8-342B9921D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2" y="6356353"/>
            <a:ext cx="30861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68912A5-1EBB-4258-9C61-84CB56A17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CE3C7-D2AB-417C-A6DA-22ABC105C05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65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0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9" indent="-228519" algn="l" defTabSz="9140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58" indent="-228519" algn="l" defTabSz="9140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7" indent="-228519" algn="l" defTabSz="9140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5" indent="-228519" algn="l" defTabSz="9140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4" indent="-228519" algn="l" defTabSz="9140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3" indent="-228519" algn="l" defTabSz="9140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0" indent="-228519" algn="l" defTabSz="9140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0" indent="-228519" algn="l" defTabSz="9140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9" indent="-228519" algn="l" defTabSz="9140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10" y="365799"/>
            <a:ext cx="7886784" cy="132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47" tIns="40074" rIns="80147" bIns="400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  <a:endParaRPr lang="en-US" altLang="it-IT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10" y="1826114"/>
            <a:ext cx="7886784" cy="435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08" y="6356828"/>
            <a:ext cx="2056890" cy="364359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5E44D59A-B479-4A30-9D9D-9D6D9207C2F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08/11/2024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94" y="6356828"/>
            <a:ext cx="3086015" cy="364359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8502" y="6356828"/>
            <a:ext cx="2056890" cy="364359"/>
          </a:xfrm>
          <a:prstGeom prst="rect">
            <a:avLst/>
          </a:prstGeom>
        </p:spPr>
        <p:txBody>
          <a:bodyPr vert="horz" lIns="80147" tIns="40074" rIns="80147" bIns="4007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3684B516-4928-4166-8AD9-AF296A4D7056}" type="slidenum">
              <a:rPr lang="it-IT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9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821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821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2pPr>
      <a:lvl3pPr algn="l" defTabSz="8821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3pPr>
      <a:lvl4pPr algn="l" defTabSz="8821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4pPr>
      <a:lvl5pPr algn="l" defTabSz="8821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5pPr>
      <a:lvl6pPr marL="400736" algn="l" defTabSz="88217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6pPr>
      <a:lvl7pPr marL="801472" algn="l" defTabSz="88217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7pPr>
      <a:lvl8pPr marL="1202207" algn="l" defTabSz="88217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8pPr>
      <a:lvl9pPr marL="1602943" algn="l" defTabSz="88217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itchFamily="34" charset="0"/>
        </a:defRPr>
      </a:lvl9pPr>
    </p:titleStyle>
    <p:bodyStyle>
      <a:lvl1pPr marL="219848" indent="-219848" algn="l" defTabSz="882175" rtl="0" eaLnBrk="0" fontAlgn="base" hangingPunct="0">
        <a:lnSpc>
          <a:spcPct val="90000"/>
        </a:lnSpc>
        <a:spcBef>
          <a:spcPts val="964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2327" indent="-219848" algn="l" defTabSz="882175" rtl="0" eaLnBrk="0" fontAlgn="base" hangingPunct="0">
        <a:lnSpc>
          <a:spcPct val="90000"/>
        </a:lnSpc>
        <a:spcBef>
          <a:spcPts val="482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03415" indent="-219848" algn="l" defTabSz="882175" rtl="0" eaLnBrk="0" fontAlgn="base" hangingPunct="0">
        <a:lnSpc>
          <a:spcPct val="90000"/>
        </a:lnSpc>
        <a:spcBef>
          <a:spcPts val="482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45894" indent="-219848" algn="l" defTabSz="882175" rtl="0" eaLnBrk="0" fontAlgn="base" hangingPunct="0">
        <a:lnSpc>
          <a:spcPct val="90000"/>
        </a:lnSpc>
        <a:spcBef>
          <a:spcPts val="482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86982" indent="-219848" algn="l" defTabSz="882175" rtl="0" eaLnBrk="0" fontAlgn="base" hangingPunct="0">
        <a:lnSpc>
          <a:spcPct val="90000"/>
        </a:lnSpc>
        <a:spcBef>
          <a:spcPts val="482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29521" indent="-220866" algn="l" defTabSz="8834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71252" indent="-220866" algn="l" defTabSz="8834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312983" indent="-220866" algn="l" defTabSz="8834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4714" indent="-220866" algn="l" defTabSz="8834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34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1731" algn="l" defTabSz="8834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3462" algn="l" defTabSz="8834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193" algn="l" defTabSz="8834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6924" algn="l" defTabSz="8834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8656" algn="l" defTabSz="8834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50386" algn="l" defTabSz="8834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92118" algn="l" defTabSz="8834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33848" algn="l" defTabSz="8834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08" tIns="45704" rIns="91408" bIns="45704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08" tIns="45704" rIns="91408" bIns="45704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3B121-CA86-4CBF-8BB2-F960A62FA55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74CD8-E281-4435-9ECC-5BADAE1AE7A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8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0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defTabSz="9140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7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5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4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3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0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0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9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4.png"/><Relationship Id="rId7" Type="http://schemas.openxmlformats.org/officeDocument/2006/relationships/image" Target="../media/image3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23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DBD6264D-9442-498C-810A-40FDA9C22794}"/>
              </a:ext>
            </a:extLst>
          </p:cNvPr>
          <p:cNvSpPr/>
          <p:nvPr/>
        </p:nvSpPr>
        <p:spPr>
          <a:xfrm>
            <a:off x="395536" y="-28576"/>
            <a:ext cx="2592288" cy="6049863"/>
          </a:xfrm>
          <a:prstGeom prst="rect">
            <a:avLst/>
          </a:prstGeom>
          <a:solidFill>
            <a:srgbClr val="E9C9B5"/>
          </a:solidFill>
          <a:ln>
            <a:solidFill>
              <a:srgbClr val="E9C9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987826" y="1421519"/>
            <a:ext cx="5908426" cy="2887035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it-IT" sz="4400" cap="all" dirty="0">
                <a:latin typeface="Juice ITC" panose="04040403040A02020202" pitchFamily="82" charset="0"/>
              </a:rPr>
              <a:t>Possibili cause </a:t>
            </a:r>
          </a:p>
          <a:p>
            <a:pPr algn="ctr"/>
            <a:r>
              <a:rPr lang="it-IT" sz="4400" cap="all" dirty="0">
                <a:latin typeface="Juice ITC" panose="04040403040A02020202" pitchFamily="82" charset="0"/>
              </a:rPr>
              <a:t>dell’aumento</a:t>
            </a:r>
          </a:p>
          <a:p>
            <a:pPr algn="ctr"/>
            <a:r>
              <a:rPr lang="it-IT" sz="4400" cap="all" dirty="0">
                <a:latin typeface="Juice ITC" panose="04040403040A02020202" pitchFamily="82" charset="0"/>
              </a:rPr>
              <a:t>delle certificazioni ai fini dell’inclusione scolastica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AAC3FBA4-170C-4AEC-8F77-1284F4217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6260542"/>
            <a:ext cx="2231329" cy="59746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B09FC2D8-ECFA-4150-AF58-672F57FD9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60" y="221798"/>
            <a:ext cx="216000" cy="21600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8DC5AB5A-46F2-49F5-A5DF-80C917DA1E55}"/>
              </a:ext>
            </a:extLst>
          </p:cNvPr>
          <p:cNvSpPr txBox="1"/>
          <p:nvPr/>
        </p:nvSpPr>
        <p:spPr>
          <a:xfrm>
            <a:off x="395537" y="221801"/>
            <a:ext cx="2628527" cy="1200296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it-IT" sz="1200" b="1" dirty="0">
                <a:latin typeface="Comic Sans MS" panose="030F0702030302020204" pitchFamily="66" charset="0"/>
              </a:rPr>
              <a:t>   ASSISTENZA EDUCATIVA: </a:t>
            </a:r>
          </a:p>
          <a:p>
            <a:pPr algn="ctr"/>
            <a:r>
              <a:rPr lang="it-IT" sz="1200" b="1" dirty="0">
                <a:latin typeface="Comic Sans MS" panose="030F0702030302020204" pitchFamily="66" charset="0"/>
              </a:rPr>
              <a:t>UN LAVORO DI RETE</a:t>
            </a:r>
          </a:p>
          <a:p>
            <a:pPr algn="ctr"/>
            <a:endParaRPr lang="it-IT" sz="1200" b="1" dirty="0">
              <a:latin typeface="Comic Sans MS" panose="030F0702030302020204" pitchFamily="66" charset="0"/>
            </a:endParaRPr>
          </a:p>
          <a:p>
            <a:pPr algn="ctr"/>
            <a:r>
              <a:rPr lang="it-IT" sz="1200" b="1" dirty="0">
                <a:latin typeface="Comic Sans MS" panose="030F0702030302020204" pitchFamily="66" charset="0"/>
              </a:rPr>
              <a:t>Comuni, scuola, famiglie e territorio insieme </a:t>
            </a:r>
          </a:p>
          <a:p>
            <a:pPr algn="ctr"/>
            <a:r>
              <a:rPr lang="it-IT" sz="1200" b="1" dirty="0">
                <a:latin typeface="Comic Sans MS" panose="030F0702030302020204" pitchFamily="66" charset="0"/>
              </a:rPr>
              <a:t>per l’inclusione scolastica 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A30BE707-6889-4539-84E6-DCB54FC04F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663799" y="1190910"/>
            <a:ext cx="216000" cy="216000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xmlns="" id="{28C1AA1E-A324-4956-8FE1-74D14AC6E3D9}"/>
              </a:ext>
            </a:extLst>
          </p:cNvPr>
          <p:cNvSpPr txBox="1"/>
          <p:nvPr/>
        </p:nvSpPr>
        <p:spPr>
          <a:xfrm>
            <a:off x="395537" y="1795176"/>
            <a:ext cx="2628527" cy="1107963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it-IT" sz="1100" i="1" dirty="0">
                <a:latin typeface="Comic Sans MS" panose="030F0702030302020204" pitchFamily="66" charset="0"/>
              </a:rPr>
              <a:t>Sabato 9 novembre 2024</a:t>
            </a:r>
          </a:p>
          <a:p>
            <a:pPr algn="ctr"/>
            <a:r>
              <a:rPr lang="it-IT" sz="1100" i="1" dirty="0">
                <a:latin typeface="Comic Sans MS" panose="030F0702030302020204" pitchFamily="66" charset="0"/>
              </a:rPr>
              <a:t>Ore 10</a:t>
            </a:r>
          </a:p>
          <a:p>
            <a:pPr algn="ctr"/>
            <a:endParaRPr lang="it-IT" sz="1100" i="1" dirty="0">
              <a:latin typeface="Comic Sans MS" panose="030F0702030302020204" pitchFamily="66" charset="0"/>
            </a:endParaRPr>
          </a:p>
          <a:p>
            <a:pPr algn="ctr"/>
            <a:r>
              <a:rPr lang="it-IT" sz="1100" i="1" dirty="0">
                <a:latin typeface="Comic Sans MS" panose="030F0702030302020204" pitchFamily="66" charset="0"/>
              </a:rPr>
              <a:t>Sala dei Comuni della </a:t>
            </a:r>
          </a:p>
          <a:p>
            <a:pPr algn="ctr"/>
            <a:r>
              <a:rPr lang="it-IT" sz="1100" i="1" dirty="0">
                <a:latin typeface="Comic Sans MS" panose="030F0702030302020204" pitchFamily="66" charset="0"/>
              </a:rPr>
              <a:t>Provincia di Lodi,</a:t>
            </a:r>
          </a:p>
          <a:p>
            <a:pPr algn="ctr"/>
            <a:r>
              <a:rPr lang="it-IT" sz="1100" i="1" dirty="0">
                <a:latin typeface="Comic Sans MS" panose="030F0702030302020204" pitchFamily="66" charset="0"/>
              </a:rPr>
              <a:t>Via Fanfulla 12-14, Lodi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098CA658-8698-4983-9A87-4194FC55BA9E}"/>
              </a:ext>
            </a:extLst>
          </p:cNvPr>
          <p:cNvSpPr txBox="1"/>
          <p:nvPr/>
        </p:nvSpPr>
        <p:spPr>
          <a:xfrm>
            <a:off x="3714562" y="4437115"/>
            <a:ext cx="4752528" cy="859354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it-IT" sz="1400" i="1" dirty="0">
                <a:latin typeface="Comic Sans MS" panose="030F0702030302020204" pitchFamily="66" charset="0"/>
              </a:rPr>
              <a:t>Francesca Beccaria</a:t>
            </a:r>
          </a:p>
          <a:p>
            <a:pPr algn="ctr">
              <a:lnSpc>
                <a:spcPct val="114000"/>
              </a:lnSpc>
            </a:pPr>
            <a:r>
              <a:rPr lang="it-IT" sz="1400" i="1" dirty="0">
                <a:latin typeface="Comic Sans MS" panose="030F0702030302020204" pitchFamily="66" charset="0"/>
              </a:rPr>
              <a:t>Neuropsichiatria Infantile</a:t>
            </a:r>
          </a:p>
          <a:p>
            <a:pPr algn="ctr">
              <a:lnSpc>
                <a:spcPct val="114000"/>
              </a:lnSpc>
            </a:pPr>
            <a:r>
              <a:rPr lang="it-IT" sz="1400" i="1" dirty="0">
                <a:latin typeface="Comic Sans MS" panose="030F0702030302020204" pitchFamily="66" charset="0"/>
              </a:rPr>
              <a:t>SC NPIA ASST di Lodi</a:t>
            </a:r>
          </a:p>
        </p:txBody>
      </p:sp>
      <p:pic>
        <p:nvPicPr>
          <p:cNvPr id="1026" name="Picture 2" descr="C:\Users\uonpia28_lo\Desktop\Immagine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39" y="3284988"/>
            <a:ext cx="2163763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7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62"/>
          <p:cNvSpPr txBox="1">
            <a:spLocks noChangeArrowheads="1"/>
          </p:cNvSpPr>
          <p:nvPr/>
        </p:nvSpPr>
        <p:spPr bwMode="auto">
          <a:xfrm>
            <a:off x="0" y="254111"/>
            <a:ext cx="8172400" cy="45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33" tIns="40067" rIns="80133" bIns="400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801472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dirty="0">
                <a:latin typeface="Comic Sans MS" panose="030F0702030302020204" pitchFamily="66" charset="0"/>
              </a:rPr>
              <a:t>TAKE HOME MESSAGE</a:t>
            </a:r>
          </a:p>
        </p:txBody>
      </p:sp>
      <p:pic>
        <p:nvPicPr>
          <p:cNvPr id="7170" name="Picture 2" descr="Home, house, message, property icon - Download on Iconfin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929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135A282F-F10F-40D6-A7B8-03EA2C134AB1}"/>
              </a:ext>
            </a:extLst>
          </p:cNvPr>
          <p:cNvSpPr txBox="1"/>
          <p:nvPr/>
        </p:nvSpPr>
        <p:spPr>
          <a:xfrm>
            <a:off x="467544" y="1052736"/>
            <a:ext cx="59046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dirty="0" smtClean="0">
              <a:latin typeface="Comic Sans MS" panose="030F0702030302020204" pitchFamily="66" charset="0"/>
            </a:endParaRPr>
          </a:p>
          <a:p>
            <a:r>
              <a:rPr lang="it-IT" sz="2000" dirty="0" smtClean="0">
                <a:latin typeface="Comic Sans MS" panose="030F0702030302020204" pitchFamily="66" charset="0"/>
              </a:rPr>
              <a:t>In età evolutiva la </a:t>
            </a:r>
            <a:r>
              <a:rPr lang="it-IT" sz="2000" b="1" dirty="0" smtClean="0">
                <a:latin typeface="Comic Sans MS" panose="030F0702030302020204" pitchFamily="66" charset="0"/>
              </a:rPr>
              <a:t>maturazione del SNC </a:t>
            </a:r>
            <a:r>
              <a:rPr lang="it-IT" sz="2000" dirty="0" smtClean="0">
                <a:latin typeface="Comic Sans MS" panose="030F0702030302020204" pitchFamily="66" charset="0"/>
              </a:rPr>
              <a:t>è modellata da fenomeni che non hanno corrispettivi nelle successive fasi della vita e attraversa periodi nei quali è massimo l’impatto dei fattori ambientali sullo sviluppo di funzioni e competenze, le </a:t>
            </a:r>
            <a:r>
              <a:rPr lang="it-IT" sz="2000" b="1" i="1" dirty="0" smtClean="0">
                <a:latin typeface="Comic Sans MS" panose="030F0702030302020204" pitchFamily="66" charset="0"/>
              </a:rPr>
              <a:t>finestre evolutive</a:t>
            </a:r>
            <a:r>
              <a:rPr lang="it-IT" sz="2000" i="1" dirty="0" smtClean="0">
                <a:latin typeface="Comic Sans MS" panose="030F0702030302020204" pitchFamily="66" charset="0"/>
              </a:rPr>
              <a:t>, nell’ambito di un processo che oggi viene definito </a:t>
            </a:r>
            <a:r>
              <a:rPr lang="it-IT" sz="2000" b="1" i="1" dirty="0" err="1" smtClean="0">
                <a:latin typeface="Comic Sans MS" panose="030F0702030302020204" pitchFamily="66" charset="0"/>
              </a:rPr>
              <a:t>neurosviluppo</a:t>
            </a:r>
            <a:r>
              <a:rPr lang="it-IT" sz="2000" i="1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it-IT" sz="2000" i="1" dirty="0" smtClean="0">
                <a:latin typeface="Comic Sans MS" panose="030F0702030302020204" pitchFamily="66" charset="0"/>
              </a:rPr>
              <a:t>Ciò avviene in un intreccio continuo tra numerosi fattori di rischio e protettivi, di natura genetica, epigenetica, neurobiologica e ambientale.</a:t>
            </a:r>
          </a:p>
          <a:p>
            <a:r>
              <a:rPr lang="it-IT" sz="2000" i="1" dirty="0" smtClean="0">
                <a:latin typeface="Comic Sans MS" panose="030F0702030302020204" pitchFamily="66" charset="0"/>
              </a:rPr>
              <a:t>Qualora tale processo venga alterato si parla di </a:t>
            </a:r>
            <a:r>
              <a:rPr lang="it-IT" sz="2000" b="1" i="1" dirty="0" smtClean="0">
                <a:latin typeface="Comic Sans MS" panose="030F0702030302020204" pitchFamily="66" charset="0"/>
              </a:rPr>
              <a:t>disturbi del </a:t>
            </a:r>
            <a:r>
              <a:rPr lang="it-IT" sz="2000" b="1" i="1" dirty="0" err="1" smtClean="0">
                <a:latin typeface="Comic Sans MS" panose="030F0702030302020204" pitchFamily="66" charset="0"/>
              </a:rPr>
              <a:t>neurosviluppo</a:t>
            </a:r>
            <a:r>
              <a:rPr lang="it-IT" sz="2000" b="1" i="1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4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23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959" y="2780928"/>
            <a:ext cx="52371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2" t="29435" r="53728" b="12781"/>
          <a:stretch/>
        </p:blipFill>
        <p:spPr bwMode="auto">
          <a:xfrm>
            <a:off x="1377032" y="794500"/>
            <a:ext cx="6507336" cy="542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777028" y="740763"/>
            <a:ext cx="7589950" cy="5352535"/>
          </a:xfrm>
          <a:prstGeom prst="rect">
            <a:avLst/>
          </a:prstGeom>
          <a:noFill/>
          <a:ln>
            <a:solidFill>
              <a:srgbClr val="D79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spcCol="0" rtlCol="0" anchor="ctr"/>
          <a:lstStyle/>
          <a:p>
            <a:pPr algn="ctr"/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3" y="260650"/>
            <a:ext cx="1200013" cy="120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12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8" y="1181100"/>
            <a:ext cx="753586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83568" y="1052736"/>
            <a:ext cx="7776864" cy="4752528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spcCol="0"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572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9" y="1333500"/>
            <a:ext cx="40481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33500"/>
            <a:ext cx="4057650" cy="411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23528" y="1196752"/>
            <a:ext cx="4032000" cy="4327748"/>
          </a:xfrm>
          <a:prstGeom prst="rect">
            <a:avLst/>
          </a:prstGeom>
          <a:noFill/>
          <a:ln w="38100">
            <a:solidFill>
              <a:srgbClr val="B6D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spcCol="0"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4797549" y="1196752"/>
            <a:ext cx="4032000" cy="4327748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spcCol="0"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622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19" y="1344402"/>
            <a:ext cx="380842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102" y="1309348"/>
            <a:ext cx="3717357" cy="406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323528" y="1196752"/>
            <a:ext cx="4032000" cy="4327748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spcCol="0"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4797549" y="1196752"/>
            <a:ext cx="4032000" cy="4327748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spcCol="0"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077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Versus - Free sports and competition icons">
            <a:extLst>
              <a:ext uri="{FF2B5EF4-FFF2-40B4-BE49-F238E27FC236}">
                <a16:creationId xmlns:a16="http://schemas.microsoft.com/office/drawing/2014/main" xmlns="" id="{21E253D4-86B1-4B34-B269-3F171B280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018" y="2564904"/>
            <a:ext cx="181958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508939B6-F698-43BA-971E-0D219CE2BF32}"/>
              </a:ext>
            </a:extLst>
          </p:cNvPr>
          <p:cNvSpPr txBox="1"/>
          <p:nvPr/>
        </p:nvSpPr>
        <p:spPr>
          <a:xfrm>
            <a:off x="186791" y="1791368"/>
            <a:ext cx="3593123" cy="542169"/>
          </a:xfrm>
          <a:prstGeom prst="rect">
            <a:avLst/>
          </a:prstGeom>
          <a:noFill/>
        </p:spPr>
        <p:txBody>
          <a:bodyPr wrap="square" lIns="91408" tIns="45704" rIns="91408" bIns="45704">
            <a:spAutoFit/>
          </a:bodyPr>
          <a:lstStyle/>
          <a:p>
            <a:pPr algn="ctr" defTabSz="457039">
              <a:spcBef>
                <a:spcPct val="20000"/>
              </a:spcBef>
              <a:defRPr/>
            </a:pPr>
            <a:r>
              <a:rPr lang="it-IT" sz="2800" b="1" dirty="0">
                <a:solidFill>
                  <a:srgbClr val="CC0044"/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CAUSE GENERALI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A582BA18-6BF2-4F64-B0C4-783D49057BB7}"/>
              </a:ext>
            </a:extLst>
          </p:cNvPr>
          <p:cNvSpPr txBox="1"/>
          <p:nvPr/>
        </p:nvSpPr>
        <p:spPr>
          <a:xfrm>
            <a:off x="5076057" y="4591827"/>
            <a:ext cx="3851921" cy="542169"/>
          </a:xfrm>
          <a:prstGeom prst="rect">
            <a:avLst/>
          </a:prstGeom>
          <a:noFill/>
        </p:spPr>
        <p:txBody>
          <a:bodyPr wrap="square" lIns="91408" tIns="45704" rIns="91408" bIns="45704">
            <a:spAutoFit/>
          </a:bodyPr>
          <a:lstStyle/>
          <a:p>
            <a:pPr algn="ctr" defTabSz="457039">
              <a:spcBef>
                <a:spcPct val="20000"/>
              </a:spcBef>
              <a:defRPr/>
            </a:pPr>
            <a:r>
              <a:rPr lang="it-IT" sz="2800" b="1" dirty="0">
                <a:solidFill>
                  <a:srgbClr val="0070C0"/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CAUSE SPECIFICHE</a:t>
            </a:r>
          </a:p>
        </p:txBody>
      </p:sp>
    </p:spTree>
    <p:extLst>
      <p:ext uri="{BB962C8B-B14F-4D97-AF65-F5344CB8AC3E}">
        <p14:creationId xmlns:p14="http://schemas.microsoft.com/office/powerpoint/2010/main" val="404472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7277" y="5589242"/>
            <a:ext cx="8280000" cy="318849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Legge 170, Circolari BES, Legge sull’autismo fanno emergere bisogni inevasi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9308">
            <a:off x="2543341" y="138077"/>
            <a:ext cx="687010" cy="65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508939B6-F698-43BA-971E-0D219CE2BF32}"/>
              </a:ext>
            </a:extLst>
          </p:cNvPr>
          <p:cNvSpPr txBox="1"/>
          <p:nvPr/>
        </p:nvSpPr>
        <p:spPr>
          <a:xfrm>
            <a:off x="0" y="278700"/>
            <a:ext cx="9144000" cy="472382"/>
          </a:xfrm>
          <a:prstGeom prst="rect">
            <a:avLst/>
          </a:prstGeom>
          <a:noFill/>
        </p:spPr>
        <p:txBody>
          <a:bodyPr wrap="square" lIns="91408" tIns="45704" rIns="91408" bIns="45704">
            <a:spAutoFit/>
          </a:bodyPr>
          <a:lstStyle/>
          <a:p>
            <a:pPr algn="ctr" defTabSz="457039">
              <a:spcBef>
                <a:spcPct val="20000"/>
              </a:spcBef>
              <a:defRPr/>
            </a:pPr>
            <a:r>
              <a:rPr lang="it-IT" sz="2400" b="1" dirty="0">
                <a:solidFill>
                  <a:srgbClr val="CC0044"/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CAUSE GENERALI</a:t>
            </a:r>
          </a:p>
        </p:txBody>
      </p:sp>
      <p:sp>
        <p:nvSpPr>
          <p:cNvPr id="3" name="Rettangolo 2"/>
          <p:cNvSpPr/>
          <p:nvPr/>
        </p:nvSpPr>
        <p:spPr>
          <a:xfrm>
            <a:off x="617277" y="1052738"/>
            <a:ext cx="8280000" cy="318849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Aumento del livello medio di competenze per destreggiarsi nella vita quotidiana</a:t>
            </a:r>
          </a:p>
        </p:txBody>
      </p:sp>
      <p:sp>
        <p:nvSpPr>
          <p:cNvPr id="5" name="Rettangolo 4"/>
          <p:cNvSpPr/>
          <p:nvPr/>
        </p:nvSpPr>
        <p:spPr>
          <a:xfrm>
            <a:off x="611654" y="1484786"/>
            <a:ext cx="8280000" cy="318849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 lvl="0"/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Riduzione dello stigma sociale</a:t>
            </a:r>
          </a:p>
        </p:txBody>
      </p:sp>
      <p:sp>
        <p:nvSpPr>
          <p:cNvPr id="6" name="Rettangolo 5"/>
          <p:cNvSpPr/>
          <p:nvPr/>
        </p:nvSpPr>
        <p:spPr>
          <a:xfrm>
            <a:off x="611654" y="1916834"/>
            <a:ext cx="8280000" cy="318849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 lvl="0"/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Aumento dell’attenzione all’individuazione tempestiva dei disturbi e all’inclusione delle differenze</a:t>
            </a:r>
          </a:p>
        </p:txBody>
      </p:sp>
      <p:sp>
        <p:nvSpPr>
          <p:cNvPr id="7" name="Rettangolo 6"/>
          <p:cNvSpPr/>
          <p:nvPr/>
        </p:nvSpPr>
        <p:spPr>
          <a:xfrm>
            <a:off x="611654" y="2363955"/>
            <a:ext cx="8280000" cy="318849"/>
          </a:xfrm>
          <a:prstGeom prst="rect">
            <a:avLst/>
          </a:prstGeom>
        </p:spPr>
        <p:txBody>
          <a:bodyPr lIns="91408" tIns="45704" rIns="91408" bIns="45704">
            <a:spAutoFit/>
          </a:bodyPr>
          <a:lstStyle/>
          <a:p>
            <a:pPr lvl="0"/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Genitori, pediatri, insegnanti più attenti ed informati</a:t>
            </a:r>
          </a:p>
        </p:txBody>
      </p:sp>
      <p:sp>
        <p:nvSpPr>
          <p:cNvPr id="8" name="Rettangolo 7"/>
          <p:cNvSpPr/>
          <p:nvPr/>
        </p:nvSpPr>
        <p:spPr>
          <a:xfrm>
            <a:off x="594940" y="2832919"/>
            <a:ext cx="8280000" cy="318849"/>
          </a:xfrm>
          <a:prstGeom prst="rect">
            <a:avLst/>
          </a:prstGeom>
        </p:spPr>
        <p:txBody>
          <a:bodyPr lIns="91408" tIns="45704" rIns="91408" bIns="45704">
            <a:spAutoFit/>
          </a:bodyPr>
          <a:lstStyle/>
          <a:p>
            <a:pPr lvl="0"/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Aumento della sopravvivenza di bambini con disabilità complesse gravi </a:t>
            </a:r>
          </a:p>
        </p:txBody>
      </p:sp>
      <p:sp>
        <p:nvSpPr>
          <p:cNvPr id="9" name="Rettangolo 8"/>
          <p:cNvSpPr/>
          <p:nvPr/>
        </p:nvSpPr>
        <p:spPr>
          <a:xfrm>
            <a:off x="594940" y="3302830"/>
            <a:ext cx="8280000" cy="542169"/>
          </a:xfrm>
          <a:prstGeom prst="rect">
            <a:avLst/>
          </a:prstGeom>
        </p:spPr>
        <p:txBody>
          <a:bodyPr lIns="91408" tIns="45704" rIns="91408" bIns="45704">
            <a:spAutoFit/>
          </a:bodyPr>
          <a:lstStyle/>
          <a:p>
            <a:pPr lvl="0"/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Possibilità di supportare nel tempo situazioni di gravità estrema, dipendenti da tecnologie per la respirazione e la nutrizione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09735" y="4005065"/>
            <a:ext cx="8280000" cy="318849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 lvl="0"/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Aumento dei comportamenti dirompenti resi esplosivi a volte dall’uso di sostanze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617277" y="4437114"/>
            <a:ext cx="8280000" cy="542169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 lvl="0"/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Nuove modalità di manifestazione del disagio psichico (dipendenza da internet, isolamento in casa, aggregazione in bande)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611654" y="5129910"/>
            <a:ext cx="8280000" cy="318849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 lvl="0"/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Aumento delle richieste da parte dell’autorità giudiziaria in ambito sia amministrativo che penale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91" y="966323"/>
            <a:ext cx="370887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44" y="1449870"/>
            <a:ext cx="360000" cy="25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44" y="1910178"/>
            <a:ext cx="324000" cy="25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44" y="2363956"/>
            <a:ext cx="360000" cy="23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44" y="2832919"/>
            <a:ext cx="360000" cy="25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44" y="3374642"/>
            <a:ext cx="360000" cy="23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24" y="3952840"/>
            <a:ext cx="293712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26" y="4518722"/>
            <a:ext cx="334825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67" y="5119218"/>
            <a:ext cx="288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26" y="5563128"/>
            <a:ext cx="29756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92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5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5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25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25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25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25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25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443957" y="2351781"/>
            <a:ext cx="5400000" cy="318849"/>
          </a:xfrm>
          <a:prstGeom prst="rect">
            <a:avLst/>
          </a:prstGeom>
        </p:spPr>
        <p:txBody>
          <a:bodyPr lIns="91408" tIns="45704" rIns="91408" bIns="45704">
            <a:spAutoFit/>
          </a:bodyPr>
          <a:lstStyle/>
          <a:p>
            <a:pPr lvl="1"/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Rapide trasformazioni sociali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342528"/>
            <a:ext cx="1143919" cy="9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395440" y="558554"/>
            <a:ext cx="7064993" cy="318849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 lvl="0"/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Aumento dei fattori di rischio per la salute mentale:</a:t>
            </a:r>
          </a:p>
        </p:txBody>
      </p:sp>
      <p:sp>
        <p:nvSpPr>
          <p:cNvPr id="4" name="Rettangolo 3"/>
          <p:cNvSpPr/>
          <p:nvPr/>
        </p:nvSpPr>
        <p:spPr>
          <a:xfrm>
            <a:off x="2443957" y="1296566"/>
            <a:ext cx="6016474" cy="765490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 lvl="1"/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Problemi di salute fisica e/o mentale di un familiare, </a:t>
            </a:r>
          </a:p>
          <a:p>
            <a:pPr lvl="1"/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storia di migrazione, guerra o altre </a:t>
            </a:r>
          </a:p>
          <a:p>
            <a:pPr lvl="1"/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condizioni altamente traumatiche, abuso e maltrattamento</a:t>
            </a:r>
          </a:p>
        </p:txBody>
      </p:sp>
      <p:sp>
        <p:nvSpPr>
          <p:cNvPr id="5" name="Rettangolo 4"/>
          <p:cNvSpPr/>
          <p:nvPr/>
        </p:nvSpPr>
        <p:spPr>
          <a:xfrm>
            <a:off x="2443957" y="2951948"/>
            <a:ext cx="5400000" cy="318849"/>
          </a:xfrm>
          <a:prstGeom prst="rect">
            <a:avLst/>
          </a:prstGeom>
        </p:spPr>
        <p:txBody>
          <a:bodyPr lIns="91408" tIns="45704" rIns="91408" bIns="45704">
            <a:spAutoFit/>
          </a:bodyPr>
          <a:lstStyle/>
          <a:p>
            <a:pPr lvl="1"/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Incremento della povertà minorile ed educativa</a:t>
            </a:r>
          </a:p>
        </p:txBody>
      </p:sp>
      <p:sp>
        <p:nvSpPr>
          <p:cNvPr id="6" name="Rettangolo 5"/>
          <p:cNvSpPr/>
          <p:nvPr/>
        </p:nvSpPr>
        <p:spPr>
          <a:xfrm>
            <a:off x="2443957" y="3600823"/>
            <a:ext cx="5944468" cy="765490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 lvl="1"/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Pressione prestazionale verso l’individualismo, </a:t>
            </a:r>
            <a:r>
              <a:rPr lang="it-IT" sz="1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bullizzazione</a:t>
            </a:r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pPr lvl="1"/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e marginalizzazione di chi non è all’altezza e </a:t>
            </a:r>
          </a:p>
          <a:p>
            <a:pPr lvl="1"/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scarse prospettive di futuro</a:t>
            </a:r>
          </a:p>
        </p:txBody>
      </p:sp>
      <p:pic>
        <p:nvPicPr>
          <p:cNvPr id="5125" name="Picture 5" descr="Página 3 | Vectores e ilustraciones de Inconscientemente para descargar  gratis | Freep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798" y="1395898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869" y="2119073"/>
            <a:ext cx="504000" cy="46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913" y="2822355"/>
            <a:ext cx="540000" cy="43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869" y="3700155"/>
            <a:ext cx="5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32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25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2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25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25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7539820" y="2913626"/>
            <a:ext cx="1535380" cy="1404356"/>
          </a:xfrm>
          <a:prstGeom prst="rect">
            <a:avLst/>
          </a:prstGeom>
        </p:spPr>
        <p:txBody>
          <a:bodyPr wrap="square" lIns="80133" tIns="40067" rIns="80133" bIns="40067">
            <a:spAutoFit/>
          </a:bodyPr>
          <a:lstStyle/>
          <a:p>
            <a:pPr defTabSz="801472"/>
            <a:r>
              <a:rPr lang="it-IT" sz="1200" kern="0" dirty="0">
                <a:solidFill>
                  <a:sysClr val="windowText" lastClr="000000"/>
                </a:solidFill>
                <a:latin typeface="Century Gothic" pitchFamily="34" charset="0"/>
              </a:rPr>
              <a:t/>
            </a:r>
            <a:br>
              <a:rPr lang="it-IT" sz="1200" kern="0" dirty="0">
                <a:solidFill>
                  <a:sysClr val="windowText" lastClr="000000"/>
                </a:solidFill>
                <a:latin typeface="Century Gothic" pitchFamily="34" charset="0"/>
              </a:rPr>
            </a:br>
            <a:endParaRPr lang="it-IT" sz="1200" kern="0" dirty="0">
              <a:solidFill>
                <a:sysClr val="windowText" lastClr="000000"/>
              </a:solidFill>
              <a:latin typeface="Century Gothic" pitchFamily="34" charset="0"/>
            </a:endParaRPr>
          </a:p>
          <a:p>
            <a:pPr defTabSz="801472"/>
            <a:endParaRPr lang="it-IT" sz="1200" kern="0" dirty="0">
              <a:solidFill>
                <a:sysClr val="windowText" lastClr="000000"/>
              </a:solidFill>
              <a:latin typeface="Century Gothic" pitchFamily="34" charset="0"/>
            </a:endParaRPr>
          </a:p>
          <a:p>
            <a:pPr algn="ctr" defTabSz="801472"/>
            <a:r>
              <a:rPr lang="it-IT" sz="1000" kern="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Il 39% presenta più di una tipologia di disabilità, </a:t>
            </a:r>
          </a:p>
          <a:p>
            <a:pPr algn="ctr" defTabSz="801472"/>
            <a:r>
              <a:rPr lang="it-IT" sz="1000" kern="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il 54% dei casi </a:t>
            </a:r>
            <a:r>
              <a:rPr lang="it-IT" sz="1000" kern="0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pluridisabilità</a:t>
            </a:r>
            <a:r>
              <a:rPr lang="it-IT" sz="1000" kern="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50" name="Picture 4" descr="Difficoltà di attenzione – Centro I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180905"/>
            <a:ext cx="267543" cy="26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9308">
            <a:off x="2543341" y="138077"/>
            <a:ext cx="687010" cy="65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CasellaDiTesto 51">
            <a:extLst>
              <a:ext uri="{FF2B5EF4-FFF2-40B4-BE49-F238E27FC236}">
                <a16:creationId xmlns:a16="http://schemas.microsoft.com/office/drawing/2014/main" xmlns="" id="{508939B6-F698-43BA-971E-0D219CE2BF32}"/>
              </a:ext>
            </a:extLst>
          </p:cNvPr>
          <p:cNvSpPr txBox="1"/>
          <p:nvPr/>
        </p:nvSpPr>
        <p:spPr>
          <a:xfrm>
            <a:off x="107504" y="278700"/>
            <a:ext cx="9144000" cy="472382"/>
          </a:xfrm>
          <a:prstGeom prst="rect">
            <a:avLst/>
          </a:prstGeom>
          <a:noFill/>
        </p:spPr>
        <p:txBody>
          <a:bodyPr wrap="square" lIns="91408" tIns="45704" rIns="91408" bIns="45704">
            <a:spAutoFit/>
          </a:bodyPr>
          <a:lstStyle/>
          <a:p>
            <a:pPr algn="ctr" defTabSz="457039">
              <a:spcBef>
                <a:spcPct val="20000"/>
              </a:spcBef>
              <a:defRPr/>
            </a:pPr>
            <a:r>
              <a:rPr lang="it-IT" sz="2400" b="1" dirty="0">
                <a:solidFill>
                  <a:srgbClr val="00B0F0"/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CAUSE SPECIFICHE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xmlns="" id="{33345413-40C3-4A05-BB85-61007849C933}"/>
              </a:ext>
            </a:extLst>
          </p:cNvPr>
          <p:cNvSpPr txBox="1"/>
          <p:nvPr/>
        </p:nvSpPr>
        <p:spPr>
          <a:xfrm>
            <a:off x="573328" y="1046189"/>
            <a:ext cx="45332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Alcune diagnosi impattano maggiormente sull’inclusione in ambito scolastico:</a:t>
            </a:r>
          </a:p>
          <a:p>
            <a:r>
              <a:rPr lang="it-IT" sz="1200" dirty="0">
                <a:latin typeface="Comic Sans MS" panose="030F0702030302020204" pitchFamily="66" charset="0"/>
              </a:rPr>
              <a:t>- 1/77 Disturbo dello Spettro Autistico</a:t>
            </a:r>
          </a:p>
          <a:p>
            <a:r>
              <a:rPr lang="it-IT" sz="1200" dirty="0">
                <a:latin typeface="Comic Sans MS" panose="030F0702030302020204" pitchFamily="66" charset="0"/>
              </a:rPr>
              <a:t>- 5% Disturbi del Linguaggio e dell’Apprendimento</a:t>
            </a:r>
          </a:p>
          <a:p>
            <a:r>
              <a:rPr lang="it-IT" sz="1200" dirty="0">
                <a:latin typeface="Comic Sans MS" panose="030F0702030302020204" pitchFamily="66" charset="0"/>
              </a:rPr>
              <a:t>- 3,5-5% ADHD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xmlns="" id="{1377F21F-D447-493F-B790-310D6777CDBA}"/>
              </a:ext>
            </a:extLst>
          </p:cNvPr>
          <p:cNvSpPr txBox="1"/>
          <p:nvPr/>
        </p:nvSpPr>
        <p:spPr>
          <a:xfrm>
            <a:off x="592160" y="2182960"/>
            <a:ext cx="39318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Minori stranieri inseriti alla scuola dell’infanzia o primaria con processi di alfabetizzazione incompleti che vengono segnalati per </a:t>
            </a:r>
            <a:r>
              <a:rPr lang="it-IT" sz="1200" dirty="0" err="1">
                <a:latin typeface="Comic Sans MS" panose="030F0702030302020204" pitchFamily="66" charset="0"/>
              </a:rPr>
              <a:t>disregolazione</a:t>
            </a:r>
            <a:r>
              <a:rPr lang="it-IT" sz="1200" dirty="0">
                <a:latin typeface="Comic Sans MS" panose="030F0702030302020204" pitchFamily="66" charset="0"/>
              </a:rPr>
              <a:t> comportamentale e difficoltà linguistiche.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xmlns="" id="{BA2B933A-4300-4E2E-BE7F-3CCEB664BBE3}"/>
              </a:ext>
            </a:extLst>
          </p:cNvPr>
          <p:cNvSpPr txBox="1"/>
          <p:nvPr/>
        </p:nvSpPr>
        <p:spPr>
          <a:xfrm>
            <a:off x="592160" y="3127563"/>
            <a:ext cx="48161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latin typeface="Comic Sans MS" panose="030F0702030302020204" pitchFamily="66" charset="0"/>
              </a:rPr>
              <a:t>Ritiro sociale in pre-adolescenza e adolescenza (50.000 in Italia)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6584F110-45EA-438F-A7E0-E30D0E089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047" y="1332662"/>
            <a:ext cx="180000" cy="180000"/>
          </a:xfrm>
          <a:prstGeom prst="rect">
            <a:avLst/>
          </a:prstGeom>
        </p:spPr>
      </p:pic>
      <p:grpSp>
        <p:nvGrpSpPr>
          <p:cNvPr id="15" name="Gruppo 14">
            <a:extLst>
              <a:ext uri="{FF2B5EF4-FFF2-40B4-BE49-F238E27FC236}">
                <a16:creationId xmlns:a16="http://schemas.microsoft.com/office/drawing/2014/main" xmlns="" id="{C9A19A9E-4C55-43BB-AF02-76487BDB925A}"/>
              </a:ext>
            </a:extLst>
          </p:cNvPr>
          <p:cNvGrpSpPr/>
          <p:nvPr/>
        </p:nvGrpSpPr>
        <p:grpSpPr>
          <a:xfrm>
            <a:off x="23669" y="3366512"/>
            <a:ext cx="5953125" cy="3594075"/>
            <a:chOff x="25574" y="3149449"/>
            <a:chExt cx="5953125" cy="3594075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xmlns="" id="{E0ACDEA6-1B53-486A-A787-D229201BD289}"/>
                </a:ext>
              </a:extLst>
            </p:cNvPr>
            <p:cNvGrpSpPr/>
            <p:nvPr/>
          </p:nvGrpSpPr>
          <p:grpSpPr>
            <a:xfrm>
              <a:off x="25574" y="3149449"/>
              <a:ext cx="5953125" cy="3594075"/>
              <a:chOff x="0" y="3149449"/>
              <a:chExt cx="5953125" cy="3594075"/>
            </a:xfrm>
          </p:grpSpPr>
          <p:pic>
            <p:nvPicPr>
              <p:cNvPr id="1026" name="Picture 2" descr="Lined Sticky Note Png Images - Free Download on Freepik">
                <a:extLst>
                  <a:ext uri="{FF2B5EF4-FFF2-40B4-BE49-F238E27FC236}">
                    <a16:creationId xmlns:a16="http://schemas.microsoft.com/office/drawing/2014/main" xmlns="" id="{A1106CAD-40E0-4D05-8A40-D1D2B651BC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149449"/>
                <a:ext cx="5953125" cy="35940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CasellaDiTesto 1"/>
              <p:cNvSpPr txBox="1"/>
              <p:nvPr/>
            </p:nvSpPr>
            <p:spPr>
              <a:xfrm>
                <a:off x="1188865" y="4124011"/>
                <a:ext cx="3947879" cy="2123626"/>
              </a:xfrm>
              <a:prstGeom prst="rect">
                <a:avLst/>
              </a:prstGeom>
              <a:noFill/>
            </p:spPr>
            <p:txBody>
              <a:bodyPr wrap="square" lIns="91408" tIns="45704" rIns="91408" bIns="45704" rtlCol="0">
                <a:spAutoFit/>
              </a:bodyPr>
              <a:lstStyle/>
              <a:p>
                <a:endParaRPr lang="it-IT" sz="1200" dirty="0">
                  <a:latin typeface="Comic Sans MS" panose="030F0702030302020204" pitchFamily="66" charset="0"/>
                </a:endParaRPr>
              </a:p>
              <a:p>
                <a:r>
                  <a:rPr lang="it-IT" sz="1200" dirty="0">
                    <a:latin typeface="Comic Sans MS" panose="030F0702030302020204" pitchFamily="66" charset="0"/>
                  </a:rPr>
                  <a:t>Allargamento dei criteri</a:t>
                </a:r>
              </a:p>
              <a:p>
                <a:endParaRPr lang="it-IT" sz="400" dirty="0">
                  <a:latin typeface="Comic Sans MS" panose="030F0702030302020204" pitchFamily="66" charset="0"/>
                </a:endParaRPr>
              </a:p>
              <a:p>
                <a:r>
                  <a:rPr lang="it-IT" sz="1200" dirty="0">
                    <a:latin typeface="Comic Sans MS" panose="030F0702030302020204" pitchFamily="66" charset="0"/>
                  </a:rPr>
                  <a:t>Maggiore consapevolezza</a:t>
                </a:r>
              </a:p>
              <a:p>
                <a:endParaRPr lang="it-IT" sz="400" dirty="0">
                  <a:latin typeface="Comic Sans MS" panose="030F0702030302020204" pitchFamily="66" charset="0"/>
                </a:endParaRPr>
              </a:p>
              <a:p>
                <a:r>
                  <a:rPr lang="it-IT" sz="1200" dirty="0">
                    <a:latin typeface="Comic Sans MS" panose="030F0702030302020204" pitchFamily="66" charset="0"/>
                  </a:rPr>
                  <a:t>Migliore accesso all’assistenza sanitaria</a:t>
                </a:r>
              </a:p>
              <a:p>
                <a:endParaRPr lang="it-IT" sz="400" dirty="0">
                  <a:latin typeface="Comic Sans MS" panose="030F0702030302020204" pitchFamily="66" charset="0"/>
                </a:endParaRPr>
              </a:p>
              <a:p>
                <a:r>
                  <a:rPr lang="it-IT" sz="1200" dirty="0">
                    <a:latin typeface="Comic Sans MS" panose="030F0702030302020204" pitchFamily="66" charset="0"/>
                  </a:rPr>
                  <a:t>Incremento dei fattori di rischio (esposizione a sostanze tossiche e a farmaci, livelli di inquinamento nei primi anni di vita, problemi di salute materni al momento del concepimento o della gravidanza, età avanzata dei genitori, soprattutto paterna, stress materno in gravidanza)</a:t>
                </a:r>
              </a:p>
            </p:txBody>
          </p:sp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xmlns="" id="{5838F8CA-FBEC-4218-AA22-0919CD43EF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7169" y="3986170"/>
                <a:ext cx="176799" cy="176799"/>
              </a:xfrm>
              <a:prstGeom prst="rect">
                <a:avLst/>
              </a:prstGeom>
            </p:spPr>
          </p:pic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xmlns="" id="{4F46AB9E-9AF1-4311-8650-F2E978230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88865" y="3868403"/>
                <a:ext cx="404664" cy="404664"/>
              </a:xfrm>
              <a:prstGeom prst="rect">
                <a:avLst/>
              </a:prstGeom>
            </p:spPr>
          </p:pic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xmlns="" id="{DBFCB268-7C11-46AE-930C-2F245339ECDD}"/>
                  </a:ext>
                </a:extLst>
              </p:cNvPr>
              <p:cNvSpPr txBox="1"/>
              <p:nvPr/>
            </p:nvSpPr>
            <p:spPr>
              <a:xfrm>
                <a:off x="1593529" y="4003416"/>
                <a:ext cx="29797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>
                    <a:latin typeface="Comic Sans MS" panose="030F0702030302020204" pitchFamily="66" charset="0"/>
                  </a:rPr>
                  <a:t>INCREMENTO CASI DI AUTISMO</a:t>
                </a:r>
              </a:p>
            </p:txBody>
          </p:sp>
          <p:pic>
            <p:nvPicPr>
              <p:cNvPr id="10" name="Immagine 9">
                <a:extLst>
                  <a:ext uri="{FF2B5EF4-FFF2-40B4-BE49-F238E27FC236}">
                    <a16:creationId xmlns:a16="http://schemas.microsoft.com/office/drawing/2014/main" xmlns="" id="{B77CE271-7BFE-4061-80FE-AAF28920BC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4590" y="4317759"/>
                <a:ext cx="238756" cy="216000"/>
              </a:xfrm>
              <a:prstGeom prst="rect">
                <a:avLst/>
              </a:prstGeom>
            </p:spPr>
          </p:pic>
          <p:pic>
            <p:nvPicPr>
              <p:cNvPr id="11" name="Immagine 10">
                <a:extLst>
                  <a:ext uri="{FF2B5EF4-FFF2-40B4-BE49-F238E27FC236}">
                    <a16:creationId xmlns:a16="http://schemas.microsoft.com/office/drawing/2014/main" xmlns="" id="{0FDCBA5E-1DA1-466F-B6B1-172BBAC172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05581" y="4579752"/>
                <a:ext cx="237765" cy="213378"/>
              </a:xfrm>
              <a:prstGeom prst="rect">
                <a:avLst/>
              </a:prstGeom>
            </p:spPr>
          </p:pic>
        </p:grp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xmlns="" id="{E8FEBE3E-DA0C-4BD4-ACF5-A12012FB6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29914" y="4816864"/>
              <a:ext cx="237765" cy="213378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xmlns="" id="{1AD5662B-C6FE-4E0D-BAE3-CB7A7AAA1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29914" y="5075639"/>
              <a:ext cx="237765" cy="213378"/>
            </a:xfrm>
            <a:prstGeom prst="rect">
              <a:avLst/>
            </a:prstGeom>
          </p:spPr>
        </p:pic>
      </p:grpSp>
      <p:grpSp>
        <p:nvGrpSpPr>
          <p:cNvPr id="29" name="Gruppo 28"/>
          <p:cNvGrpSpPr/>
          <p:nvPr/>
        </p:nvGrpSpPr>
        <p:grpSpPr>
          <a:xfrm>
            <a:off x="5060888" y="892550"/>
            <a:ext cx="3111512" cy="3178185"/>
            <a:chOff x="243460" y="1254125"/>
            <a:chExt cx="4558775" cy="4667249"/>
          </a:xfrm>
        </p:grpSpPr>
        <p:grpSp>
          <p:nvGrpSpPr>
            <p:cNvPr id="30" name="Gruppo 29"/>
            <p:cNvGrpSpPr>
              <a:grpSpLocks/>
            </p:cNvGrpSpPr>
            <p:nvPr/>
          </p:nvGrpSpPr>
          <p:grpSpPr bwMode="auto">
            <a:xfrm>
              <a:off x="628650" y="1254125"/>
              <a:ext cx="1497013" cy="1787525"/>
              <a:chOff x="1095935" y="1054038"/>
              <a:chExt cx="1497623" cy="1786597"/>
            </a:xfrm>
          </p:grpSpPr>
          <p:sp>
            <p:nvSpPr>
              <p:cNvPr id="47" name="Esagono 46"/>
              <p:cNvSpPr/>
              <p:nvPr/>
            </p:nvSpPr>
            <p:spPr>
              <a:xfrm rot="16200000">
                <a:off x="951448" y="1198525"/>
                <a:ext cx="1786597" cy="1497623"/>
              </a:xfrm>
              <a:prstGeom prst="hexagon">
                <a:avLst>
                  <a:gd name="adj" fmla="val 29762"/>
                  <a:gd name="vf" fmla="val 115470"/>
                </a:avLst>
              </a:prstGeom>
              <a:solidFill>
                <a:srgbClr val="70AD47">
                  <a:lumMod val="40000"/>
                  <a:lumOff val="60000"/>
                </a:srgbClr>
              </a:solidFill>
              <a:ln w="28575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80133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CasellaDiTesto 14"/>
              <p:cNvSpPr txBox="1">
                <a:spLocks noChangeArrowheads="1"/>
              </p:cNvSpPr>
              <p:nvPr/>
            </p:nvSpPr>
            <p:spPr bwMode="auto">
              <a:xfrm>
                <a:off x="1095935" y="1680487"/>
                <a:ext cx="1497623" cy="496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80133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Disabilità intellettiva</a:t>
                </a:r>
              </a:p>
            </p:txBody>
          </p:sp>
        </p:grpSp>
        <p:sp>
          <p:nvSpPr>
            <p:cNvPr id="31" name="Esagono 30"/>
            <p:cNvSpPr/>
            <p:nvPr/>
          </p:nvSpPr>
          <p:spPr bwMode="auto">
            <a:xfrm rot="16200000">
              <a:off x="1189038" y="2781299"/>
              <a:ext cx="2278062" cy="1970088"/>
            </a:xfrm>
            <a:prstGeom prst="hexagon">
              <a:avLst>
                <a:gd name="adj" fmla="val 29762"/>
                <a:gd name="vf" fmla="val 115470"/>
              </a:avLst>
            </a:prstGeom>
            <a:solidFill>
              <a:srgbClr val="E7E6E6"/>
            </a:solidFill>
            <a:ln w="28575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80133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32" name="Gruppo 31"/>
            <p:cNvGrpSpPr>
              <a:grpSpLocks/>
            </p:cNvGrpSpPr>
            <p:nvPr/>
          </p:nvGrpSpPr>
          <p:grpSpPr bwMode="auto">
            <a:xfrm>
              <a:off x="2458554" y="1611313"/>
              <a:ext cx="1568140" cy="1412875"/>
              <a:chOff x="2926578" y="1411238"/>
              <a:chExt cx="1567873" cy="1412225"/>
            </a:xfrm>
          </p:grpSpPr>
          <p:sp>
            <p:nvSpPr>
              <p:cNvPr id="45" name="Esagono 44"/>
              <p:cNvSpPr/>
              <p:nvPr/>
            </p:nvSpPr>
            <p:spPr>
              <a:xfrm rot="16200000">
                <a:off x="2975676" y="1510235"/>
                <a:ext cx="1412225" cy="1214231"/>
              </a:xfrm>
              <a:prstGeom prst="hexagon">
                <a:avLst>
                  <a:gd name="adj" fmla="val 29762"/>
                  <a:gd name="vf" fmla="val 115470"/>
                </a:avLst>
              </a:prstGeom>
              <a:solidFill>
                <a:srgbClr val="F4D4F2"/>
              </a:solidFill>
              <a:ln w="28575" cap="flat" cmpd="sng" algn="ctr">
                <a:solidFill>
                  <a:srgbClr val="7030A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80133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CasellaDiTesto 23"/>
              <p:cNvSpPr txBox="1">
                <a:spLocks noChangeArrowheads="1"/>
              </p:cNvSpPr>
              <p:nvPr/>
            </p:nvSpPr>
            <p:spPr bwMode="auto">
              <a:xfrm>
                <a:off x="2926578" y="1715134"/>
                <a:ext cx="1567873" cy="677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80133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Dist. d</a:t>
                </a:r>
                <a:r>
                  <a:rPr kumimoji="0" lang="it-IT" altLang="it-IT" sz="800" b="1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ello</a:t>
                </a:r>
                <a:r>
                  <a:rPr kumimoji="0" lang="it-IT" altLang="it-IT" sz="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sviluppo psicologico</a:t>
                </a:r>
              </a:p>
            </p:txBody>
          </p:sp>
        </p:grpSp>
        <p:grpSp>
          <p:nvGrpSpPr>
            <p:cNvPr id="33" name="Gruppo 32"/>
            <p:cNvGrpSpPr>
              <a:grpSpLocks/>
            </p:cNvGrpSpPr>
            <p:nvPr/>
          </p:nvGrpSpPr>
          <p:grpSpPr bwMode="auto">
            <a:xfrm>
              <a:off x="3213891" y="3024191"/>
              <a:ext cx="1588344" cy="1447797"/>
              <a:chOff x="2869123" y="1374705"/>
              <a:chExt cx="1588073" cy="1448758"/>
            </a:xfrm>
          </p:grpSpPr>
          <p:sp>
            <p:nvSpPr>
              <p:cNvPr id="43" name="Esagono 42"/>
              <p:cNvSpPr/>
              <p:nvPr/>
            </p:nvSpPr>
            <p:spPr>
              <a:xfrm rot="16200000">
                <a:off x="2957411" y="1491966"/>
                <a:ext cx="1448758" cy="1214235"/>
              </a:xfrm>
              <a:prstGeom prst="hexagon">
                <a:avLst>
                  <a:gd name="adj" fmla="val 29762"/>
                  <a:gd name="vf" fmla="val 115470"/>
                </a:avLst>
              </a:prstGeom>
              <a:solidFill>
                <a:srgbClr val="5B9BD5">
                  <a:lumMod val="20000"/>
                  <a:lumOff val="80000"/>
                </a:srgbClr>
              </a:solidFill>
              <a:ln w="28575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80133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CasellaDiTesto 28"/>
              <p:cNvSpPr txBox="1">
                <a:spLocks noChangeArrowheads="1"/>
              </p:cNvSpPr>
              <p:nvPr/>
            </p:nvSpPr>
            <p:spPr bwMode="auto">
              <a:xfrm>
                <a:off x="2869123" y="1791234"/>
                <a:ext cx="1588073" cy="497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80133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Dist. dell’</a:t>
                </a:r>
              </a:p>
              <a:p>
                <a:pPr marL="0" marR="0" lvl="0" indent="0" algn="ctr" defTabSz="80133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800" b="1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apprend</a:t>
                </a:r>
                <a:r>
                  <a:rPr lang="it-IT" altLang="it-IT" sz="800" b="1" i="1" kern="0" dirty="0" err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imento</a:t>
                </a:r>
                <a:endParaRPr kumimoji="0" lang="it-IT" altLang="it-IT" sz="8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4" name="Gruppo 33"/>
            <p:cNvGrpSpPr>
              <a:grpSpLocks/>
            </p:cNvGrpSpPr>
            <p:nvPr/>
          </p:nvGrpSpPr>
          <p:grpSpPr bwMode="auto">
            <a:xfrm>
              <a:off x="2597088" y="4529137"/>
              <a:ext cx="1339850" cy="1392237"/>
              <a:chOff x="3017403" y="1411236"/>
              <a:chExt cx="1583837" cy="1759262"/>
            </a:xfrm>
          </p:grpSpPr>
          <p:sp>
            <p:nvSpPr>
              <p:cNvPr id="41" name="Esagono 40"/>
              <p:cNvSpPr/>
              <p:nvPr/>
            </p:nvSpPr>
            <p:spPr>
              <a:xfrm rot="16200000">
                <a:off x="2889419" y="1595590"/>
                <a:ext cx="1759262" cy="1390553"/>
              </a:xfrm>
              <a:prstGeom prst="hexagon">
                <a:avLst>
                  <a:gd name="adj" fmla="val 29762"/>
                  <a:gd name="vf" fmla="val 115470"/>
                </a:avLst>
              </a:prstGeom>
              <a:solidFill>
                <a:srgbClr val="ED7D31">
                  <a:lumMod val="60000"/>
                  <a:lumOff val="40000"/>
                </a:srgbClr>
              </a:solidFill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80133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CasellaDiTesto 41"/>
              <p:cNvSpPr txBox="1"/>
              <p:nvPr/>
            </p:nvSpPr>
            <p:spPr>
              <a:xfrm>
                <a:off x="3017403" y="1806928"/>
                <a:ext cx="1583837" cy="85669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ctr" defTabSz="8013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8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Dist. </a:t>
                </a:r>
              </a:p>
              <a:p>
                <a:pPr marL="0" marR="0" lvl="0" indent="0" algn="ctr" defTabSz="8013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8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dell’</a:t>
                </a:r>
              </a:p>
              <a:p>
                <a:pPr marL="0" marR="0" lvl="0" indent="0" algn="ctr" defTabSz="8013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8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attenzione</a:t>
                </a:r>
              </a:p>
            </p:txBody>
          </p:sp>
        </p:grpSp>
        <p:grpSp>
          <p:nvGrpSpPr>
            <p:cNvPr id="35" name="Gruppo 34"/>
            <p:cNvGrpSpPr>
              <a:grpSpLocks/>
            </p:cNvGrpSpPr>
            <p:nvPr/>
          </p:nvGrpSpPr>
          <p:grpSpPr bwMode="auto">
            <a:xfrm>
              <a:off x="243460" y="3321050"/>
              <a:ext cx="981666" cy="1044476"/>
              <a:chOff x="2780607" y="1411238"/>
              <a:chExt cx="1320976" cy="1472249"/>
            </a:xfrm>
          </p:grpSpPr>
          <p:sp>
            <p:nvSpPr>
              <p:cNvPr id="39" name="Esagono 38"/>
              <p:cNvSpPr/>
              <p:nvPr/>
            </p:nvSpPr>
            <p:spPr>
              <a:xfrm rot="16200000">
                <a:off x="2729045" y="1580199"/>
                <a:ext cx="1472249" cy="1134328"/>
              </a:xfrm>
              <a:prstGeom prst="hexagon">
                <a:avLst>
                  <a:gd name="adj" fmla="val 29762"/>
                  <a:gd name="vf" fmla="val 115470"/>
                </a:avLst>
              </a:prstGeom>
              <a:solidFill>
                <a:srgbClr val="FFCCFF"/>
              </a:solidFill>
              <a:ln w="28575" cap="flat" cmpd="sng" algn="ctr">
                <a:solidFill>
                  <a:srgbClr val="FF3399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80133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CasellaDiTesto 34"/>
              <p:cNvSpPr txBox="1">
                <a:spLocks noChangeArrowheads="1"/>
              </p:cNvSpPr>
              <p:nvPr/>
            </p:nvSpPr>
            <p:spPr bwMode="auto">
              <a:xfrm>
                <a:off x="2780607" y="1765332"/>
                <a:ext cx="1320976" cy="7007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80133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Disabilità sensoriale</a:t>
                </a:r>
              </a:p>
            </p:txBody>
          </p:sp>
        </p:grpSp>
        <p:grpSp>
          <p:nvGrpSpPr>
            <p:cNvPr id="36" name="Gruppo 35"/>
            <p:cNvGrpSpPr>
              <a:grpSpLocks/>
            </p:cNvGrpSpPr>
            <p:nvPr/>
          </p:nvGrpSpPr>
          <p:grpSpPr bwMode="auto">
            <a:xfrm>
              <a:off x="1000509" y="4577431"/>
              <a:ext cx="1080332" cy="1226192"/>
              <a:chOff x="3228955" y="1480137"/>
              <a:chExt cx="1081220" cy="1225628"/>
            </a:xfrm>
          </p:grpSpPr>
          <p:sp>
            <p:nvSpPr>
              <p:cNvPr id="37" name="Esagono 36"/>
              <p:cNvSpPr/>
              <p:nvPr/>
            </p:nvSpPr>
            <p:spPr>
              <a:xfrm rot="16200000">
                <a:off x="3123387" y="1585706"/>
                <a:ext cx="1225628" cy="1014490"/>
              </a:xfrm>
              <a:prstGeom prst="hexagon">
                <a:avLst>
                  <a:gd name="adj" fmla="val 29762"/>
                  <a:gd name="vf" fmla="val 115470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28575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80133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CasellaDiTesto 37"/>
              <p:cNvSpPr txBox="1"/>
              <p:nvPr/>
            </p:nvSpPr>
            <p:spPr>
              <a:xfrm>
                <a:off x="3228955" y="1854558"/>
                <a:ext cx="1081220" cy="4969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8013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8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Disabilità motoria</a:t>
                </a:r>
              </a:p>
            </p:txBody>
          </p:sp>
        </p:grpSp>
      </p:grpSp>
      <p:sp>
        <p:nvSpPr>
          <p:cNvPr id="49" name="CasellaDiTesto 14"/>
          <p:cNvSpPr txBox="1">
            <a:spLocks noChangeArrowheads="1"/>
          </p:cNvSpPr>
          <p:nvPr/>
        </p:nvSpPr>
        <p:spPr bwMode="auto">
          <a:xfrm>
            <a:off x="5761782" y="2228593"/>
            <a:ext cx="1443838" cy="63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33" tIns="40067" rIns="80133" bIns="4006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013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dirty="0">
                <a:solidFill>
                  <a:srgbClr val="000000"/>
                </a:solidFill>
                <a:latin typeface="Juice ITC" panose="04040403040A02020202" pitchFamily="82" charset="0"/>
              </a:rPr>
              <a:t>Inclusione in ambito scolastico</a:t>
            </a:r>
          </a:p>
        </p:txBody>
      </p:sp>
    </p:spTree>
    <p:extLst>
      <p:ext uri="{BB962C8B-B14F-4D97-AF65-F5344CB8AC3E}">
        <p14:creationId xmlns:p14="http://schemas.microsoft.com/office/powerpoint/2010/main" val="199336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2" grpId="0"/>
      <p:bldP spid="53" grpId="0"/>
      <p:bldP spid="54" grpId="0"/>
      <p:bldP spid="55" grpId="0"/>
      <p:bldP spid="49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481</Words>
  <Application>Microsoft Office PowerPoint</Application>
  <PresentationFormat>Presentazione su schermo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Tema di Office</vt:lpstr>
      <vt:lpstr>1_Tema di Office</vt:lpstr>
      <vt:lpstr>2_Tema di Office</vt:lpstr>
      <vt:lpstr>3_Tema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 Beccaria</dc:creator>
  <cp:lastModifiedBy>Francesca Beccaria</cp:lastModifiedBy>
  <cp:revision>42</cp:revision>
  <dcterms:created xsi:type="dcterms:W3CDTF">2024-11-04T12:28:40Z</dcterms:created>
  <dcterms:modified xsi:type="dcterms:W3CDTF">2024-11-08T14:08:31Z</dcterms:modified>
</cp:coreProperties>
</file>